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8" r:id="rId4"/>
    <p:sldId id="258" r:id="rId5"/>
    <p:sldId id="259" r:id="rId6"/>
    <p:sldId id="260" r:id="rId7"/>
    <p:sldId id="261" r:id="rId8"/>
    <p:sldId id="262" r:id="rId9"/>
    <p:sldId id="263" r:id="rId10"/>
    <p:sldId id="264" r:id="rId11"/>
    <p:sldId id="271" r:id="rId12"/>
    <p:sldId id="269" r:id="rId13"/>
    <p:sldId id="270" r:id="rId14"/>
    <p:sldId id="272" r:id="rId15"/>
    <p:sldId id="273" r:id="rId16"/>
    <p:sldId id="265" r:id="rId17"/>
    <p:sldId id="266"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smtClean="0"/>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6/8/2019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6/8/2019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smtClean="0"/>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6/8/2019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6/8/2019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sz="5400" dirty="0" smtClean="0"/>
              <a:t>Historia prawa</a:t>
            </a:r>
            <a:br>
              <a:rPr lang="pl-PL" sz="5400" dirty="0" smtClean="0"/>
            </a:br>
            <a:r>
              <a:rPr lang="pl-PL" sz="5400" dirty="0" smtClean="0"/>
              <a:t>ii rzeczypospolitej</a:t>
            </a:r>
            <a:br>
              <a:rPr lang="pl-PL" sz="5400" dirty="0" smtClean="0"/>
            </a:br>
            <a:r>
              <a:rPr lang="pl-PL" sz="5400" dirty="0" smtClean="0"/>
              <a:t>(1918-1939)</a:t>
            </a:r>
            <a:endParaRPr lang="pl-PL" sz="5400"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837136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ytuł 1"/>
          <p:cNvSpPr>
            <a:spLocks noGrp="1" noChangeArrowheads="1"/>
          </p:cNvSpPr>
          <p:nvPr>
            <p:ph type="title"/>
          </p:nvPr>
        </p:nvSpPr>
        <p:spPr/>
        <p:txBody>
          <a:bodyPr/>
          <a:lstStyle/>
          <a:p>
            <a:r>
              <a:rPr lang="pl-PL" altLang="pl-PL" sz="2400" dirty="0"/>
              <a:t>CHARAKTERYSTYKA KODEKSU KARNEGO 1932 R.</a:t>
            </a:r>
          </a:p>
        </p:txBody>
      </p:sp>
      <p:sp>
        <p:nvSpPr>
          <p:cNvPr id="76803" name="Symbol zastępczy zawartości 2"/>
          <p:cNvSpPr>
            <a:spLocks noGrp="1" noChangeArrowheads="1"/>
          </p:cNvSpPr>
          <p:nvPr>
            <p:ph idx="1"/>
          </p:nvPr>
        </p:nvSpPr>
        <p:spPr/>
        <p:txBody>
          <a:bodyPr>
            <a:normAutofit fontScale="92500" lnSpcReduction="20000"/>
          </a:bodyPr>
          <a:lstStyle/>
          <a:p>
            <a:r>
              <a:rPr lang="pl-PL" altLang="pl-PL"/>
              <a:t>Podział przestępstw na zbrodnie i występki</a:t>
            </a:r>
          </a:p>
          <a:p>
            <a:r>
              <a:rPr lang="pl-PL" altLang="pl-PL"/>
              <a:t>4-elementowa definicja przestępstwa: czyn, zgodny z ustawowym zespołem znamion, bezprawny, zawiniony</a:t>
            </a:r>
          </a:p>
          <a:p>
            <a:r>
              <a:rPr lang="pl-PL" altLang="pl-PL"/>
              <a:t>Zasada nieakcesoryjności: podżegacz, pomocnik itd. odpowiadali w granicach swego zamiaru</a:t>
            </a:r>
          </a:p>
          <a:p>
            <a:r>
              <a:rPr lang="pl-PL" altLang="pl-PL"/>
              <a:t>Podział kar na zasadnicze i dodatkowe</a:t>
            </a:r>
          </a:p>
          <a:p>
            <a:r>
              <a:rPr lang="pl-PL" altLang="pl-PL"/>
              <a:t>ŚRODKI ZABEZPIECZAJĄCE:</a:t>
            </a:r>
          </a:p>
          <a:p>
            <a:r>
              <a:rPr lang="pl-PL" altLang="pl-PL"/>
              <a:t>-lecznicze dla osób psychicznie chorych, dla alkoholików i narkomanów</a:t>
            </a:r>
          </a:p>
          <a:p>
            <a:r>
              <a:rPr lang="pl-PL" altLang="pl-PL"/>
              <a:t>-domy pracy przymusowej </a:t>
            </a:r>
          </a:p>
          <a:p>
            <a:r>
              <a:rPr lang="pl-PL" altLang="pl-PL"/>
              <a:t>-zakłady dla niepoprawnych przestępców: recydywistów, przestępców zawodowych, „nałogowych” lub „z nawyknienia”</a:t>
            </a:r>
          </a:p>
        </p:txBody>
      </p:sp>
    </p:spTree>
    <p:extLst>
      <p:ext uri="{BB962C8B-B14F-4D97-AF65-F5344CB8AC3E}">
        <p14:creationId xmlns:p14="http://schemas.microsoft.com/office/powerpoint/2010/main" val="182395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Kodeks karny 1932</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Art. 1. odpowiedzialności karnej ulega ten, kto dopuszcza się czynu, zabronionego pod groźbą kary przez ustawę obowiązującą w czasie jego popełnienia.</a:t>
            </a:r>
          </a:p>
          <a:p>
            <a:r>
              <a:rPr lang="pl-PL" dirty="0" smtClean="0"/>
              <a:t>Art.. 12. Przestępstwa zagrożone karą śmierci lub więzienia powyżej lat 5, są zbrodniami, zagrożone zaś karami zasadniczymi więzienia do lat 5, aresztu powyżej 3 miesięcy lub grzywny powyżej 3000 złotych – są występkami.</a:t>
            </a:r>
          </a:p>
          <a:p>
            <a:r>
              <a:rPr lang="pl-PL" dirty="0" smtClean="0"/>
              <a:t>Art.. 13. Zbrodnię można popełnić tylko umyślnie. Występek można popełnić także nieumyślnie, jeżeli ustawa wyraźnie tak stanowi. </a:t>
            </a:r>
          </a:p>
          <a:p>
            <a:r>
              <a:rPr lang="pl-PL" dirty="0" smtClean="0"/>
              <a:t>Art. 14 § 1. Przestępstwo umyślne zachodzi nie tylko wtedy, gdy sprawca </a:t>
            </a:r>
            <a:r>
              <a:rPr lang="pl-PL" dirty="0" smtClean="0"/>
              <a:t>chce </a:t>
            </a:r>
            <a:r>
              <a:rPr lang="pl-PL" dirty="0" smtClean="0"/>
              <a:t>je popełnić, ale także gdy możliwość skutku przestępnego lub przestępności działania przewiduje i na to się godzi.</a:t>
            </a:r>
          </a:p>
          <a:p>
            <a:r>
              <a:rPr lang="pl-PL" dirty="0" smtClean="0"/>
              <a:t>§ 2. Przestępstwo nieumyślne zachodzi zarówno wtedy, gdy sprawca możliwość skutku przestępnego przewiduje lecz bezpodstawnie przypuszcza, że go uniknie, jak i wtedy, gdy skutku przestępnego lub przestępności działania sprawca nie przewiduje, choć może i powinien przewidzieć.</a:t>
            </a:r>
          </a:p>
          <a:p>
            <a:endParaRPr lang="pl-PL" dirty="0"/>
          </a:p>
        </p:txBody>
      </p:sp>
    </p:spTree>
    <p:extLst>
      <p:ext uri="{BB962C8B-B14F-4D97-AF65-F5344CB8AC3E}">
        <p14:creationId xmlns:p14="http://schemas.microsoft.com/office/powerpoint/2010/main" val="174277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
            <a:br>
              <a:rPr lang="pl-PL" dirty="0" smtClean="0"/>
            </a:br>
            <a:r>
              <a:rPr lang="pl-PL" dirty="0"/>
              <a:t>Kodeks karny 1932</a:t>
            </a:r>
          </a:p>
        </p:txBody>
      </p:sp>
      <p:sp>
        <p:nvSpPr>
          <p:cNvPr id="3" name="Symbol zastępczy zawartości 2"/>
          <p:cNvSpPr>
            <a:spLocks noGrp="1"/>
          </p:cNvSpPr>
          <p:nvPr>
            <p:ph idx="1"/>
          </p:nvPr>
        </p:nvSpPr>
        <p:spPr/>
        <p:txBody>
          <a:bodyPr/>
          <a:lstStyle/>
          <a:p>
            <a:r>
              <a:rPr lang="pl-PL" dirty="0" smtClean="0"/>
              <a:t>Art.. 16. Okoliczności, wpływające na karalność czynu, uwzględnia się tylko co do tej osoby, której dotyczą</a:t>
            </a:r>
          </a:p>
          <a:p>
            <a:r>
              <a:rPr lang="pl-PL" dirty="0" smtClean="0"/>
              <a:t>Art.. 17 § 1. Nie podlega karze, kto w chwili czynu, z powodu niedorozwoju psychicznego, choroby psychicznej lub innego zakłócenia czynności psychicznej, nie mógł rozpoznać znaczenia czynu lub pokierować swoim postępowaniem.</a:t>
            </a:r>
          </a:p>
          <a:p>
            <a:r>
              <a:rPr lang="pl-PL" dirty="0" smtClean="0"/>
              <a:t> § 2. Przepisu </a:t>
            </a:r>
            <a:r>
              <a:rPr lang="pl-PL" dirty="0"/>
              <a:t>§ </a:t>
            </a:r>
            <a:r>
              <a:rPr lang="pl-PL" dirty="0" smtClean="0"/>
              <a:t>1 nie stosuje się w przypadku, gdy sprawca wprawił się umyślnie w stan zakłócenia czynności psychicznej po to, by dokonać przestępstwa.</a:t>
            </a:r>
            <a:endParaRPr lang="pl-PL" dirty="0"/>
          </a:p>
        </p:txBody>
      </p:sp>
    </p:spTree>
    <p:extLst>
      <p:ext uri="{BB962C8B-B14F-4D97-AF65-F5344CB8AC3E}">
        <p14:creationId xmlns:p14="http://schemas.microsoft.com/office/powerpoint/2010/main" val="2400001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
            <a:br>
              <a:rPr lang="pl-PL" dirty="0" smtClean="0"/>
            </a:br>
            <a:r>
              <a:rPr lang="pl-PL" dirty="0"/>
              <a:t>Kodeks karny 1932</a:t>
            </a:r>
          </a:p>
        </p:txBody>
      </p:sp>
      <p:sp>
        <p:nvSpPr>
          <p:cNvPr id="3" name="Symbol zastępczy zawartości 2"/>
          <p:cNvSpPr>
            <a:spLocks noGrp="1"/>
          </p:cNvSpPr>
          <p:nvPr>
            <p:ph idx="1"/>
          </p:nvPr>
        </p:nvSpPr>
        <p:spPr/>
        <p:txBody>
          <a:bodyPr>
            <a:normAutofit/>
          </a:bodyPr>
          <a:lstStyle/>
          <a:p>
            <a:pPr algn="just"/>
            <a:r>
              <a:rPr lang="pl-PL" sz="3600" dirty="0" smtClean="0"/>
              <a:t>Art. 28. Podżegacz i pomocnik ponoszą odpowiedzialność w granicach swojego zamiaru, niezależnie od odpowiedzialności osoby, która zamierzonego czynu dokonała lub zamierzała dokonać.</a:t>
            </a:r>
          </a:p>
          <a:p>
            <a:endParaRPr lang="pl-PL" dirty="0"/>
          </a:p>
        </p:txBody>
      </p:sp>
    </p:spTree>
    <p:extLst>
      <p:ext uri="{BB962C8B-B14F-4D97-AF65-F5344CB8AC3E}">
        <p14:creationId xmlns:p14="http://schemas.microsoft.com/office/powerpoint/2010/main" val="227146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
            <a:br>
              <a:rPr lang="pl-PL" dirty="0" smtClean="0"/>
            </a:br>
            <a:r>
              <a:rPr lang="pl-PL" dirty="0"/>
              <a:t>Kodeks karny 1932</a:t>
            </a:r>
          </a:p>
        </p:txBody>
      </p:sp>
      <p:sp>
        <p:nvSpPr>
          <p:cNvPr id="3" name="Symbol zastępczy zawartości 2"/>
          <p:cNvSpPr>
            <a:spLocks noGrp="1"/>
          </p:cNvSpPr>
          <p:nvPr>
            <p:ph idx="1"/>
          </p:nvPr>
        </p:nvSpPr>
        <p:spPr/>
        <p:txBody>
          <a:bodyPr>
            <a:normAutofit fontScale="62500" lnSpcReduction="20000"/>
          </a:bodyPr>
          <a:lstStyle/>
          <a:p>
            <a:r>
              <a:rPr lang="pl-PL" dirty="0"/>
              <a:t>Art. 37. </a:t>
            </a:r>
            <a:r>
              <a:rPr lang="pl-PL" dirty="0" err="1"/>
              <a:t>Zasadniczemi</a:t>
            </a:r>
            <a:r>
              <a:rPr lang="pl-PL" dirty="0"/>
              <a:t> karami są:</a:t>
            </a:r>
          </a:p>
          <a:p>
            <a:r>
              <a:rPr lang="pl-PL" dirty="0"/>
              <a:t>a) kara śmierci</a:t>
            </a:r>
          </a:p>
          <a:p>
            <a:r>
              <a:rPr lang="pl-PL" dirty="0"/>
              <a:t>b) więzienie</a:t>
            </a:r>
          </a:p>
          <a:p>
            <a:r>
              <a:rPr lang="pl-PL" dirty="0"/>
              <a:t>c) areszt</a:t>
            </a:r>
          </a:p>
          <a:p>
            <a:r>
              <a:rPr lang="pl-PL" dirty="0"/>
              <a:t>d) grzywna</a:t>
            </a:r>
          </a:p>
          <a:p>
            <a:r>
              <a:rPr lang="pl-PL" dirty="0"/>
              <a:t>Art. 44.Karami dodatkowymi są:</a:t>
            </a:r>
          </a:p>
          <a:p>
            <a:r>
              <a:rPr lang="pl-PL" dirty="0" smtClean="0"/>
              <a:t>a) </a:t>
            </a:r>
            <a:r>
              <a:rPr lang="pl-PL" dirty="0"/>
              <a:t>utrata praw publicznych</a:t>
            </a:r>
          </a:p>
          <a:p>
            <a:r>
              <a:rPr lang="pl-PL" dirty="0" smtClean="0"/>
              <a:t>b) </a:t>
            </a:r>
            <a:r>
              <a:rPr lang="pl-PL" dirty="0"/>
              <a:t>utrata obywatelskich praw honorowych</a:t>
            </a:r>
          </a:p>
          <a:p>
            <a:r>
              <a:rPr lang="pl-PL" dirty="0" smtClean="0"/>
              <a:t>c) </a:t>
            </a:r>
            <a:r>
              <a:rPr lang="pl-PL" dirty="0"/>
              <a:t>utrata prawa wykonywania zawodu</a:t>
            </a:r>
          </a:p>
          <a:p>
            <a:r>
              <a:rPr lang="pl-PL" dirty="0" smtClean="0"/>
              <a:t>d) </a:t>
            </a:r>
            <a:r>
              <a:rPr lang="pl-PL" dirty="0"/>
              <a:t>utrata praw rodzicielskich i opiekuńczych</a:t>
            </a:r>
          </a:p>
          <a:p>
            <a:r>
              <a:rPr lang="pl-PL" dirty="0" smtClean="0"/>
              <a:t>e)  </a:t>
            </a:r>
            <a:r>
              <a:rPr lang="pl-PL" dirty="0"/>
              <a:t>Przepadek przedmiotów majątkowych i narzędzi</a:t>
            </a:r>
          </a:p>
          <a:p>
            <a:r>
              <a:rPr lang="pl-PL" dirty="0" smtClean="0"/>
              <a:t>f) </a:t>
            </a:r>
            <a:r>
              <a:rPr lang="pl-PL" dirty="0"/>
              <a:t>ogłoszenie wyroku w pismach</a:t>
            </a:r>
          </a:p>
          <a:p>
            <a:endParaRPr lang="pl-PL" dirty="0"/>
          </a:p>
        </p:txBody>
      </p:sp>
    </p:spTree>
    <p:extLst>
      <p:ext uri="{BB962C8B-B14F-4D97-AF65-F5344CB8AC3E}">
        <p14:creationId xmlns:p14="http://schemas.microsoft.com/office/powerpoint/2010/main" val="68385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r>
            <a:br>
              <a:rPr lang="pl-PL" dirty="0" smtClean="0"/>
            </a:br>
            <a:r>
              <a:rPr lang="pl-PL" dirty="0"/>
              <a:t>Kodeks karny 1932</a:t>
            </a:r>
          </a:p>
        </p:txBody>
      </p:sp>
      <p:sp>
        <p:nvSpPr>
          <p:cNvPr id="3" name="Symbol zastępczy zawartości 2"/>
          <p:cNvSpPr>
            <a:spLocks noGrp="1"/>
          </p:cNvSpPr>
          <p:nvPr>
            <p:ph idx="1"/>
          </p:nvPr>
        </p:nvSpPr>
        <p:spPr/>
        <p:txBody>
          <a:bodyPr>
            <a:normAutofit/>
          </a:bodyPr>
          <a:lstStyle/>
          <a:p>
            <a:pPr algn="just"/>
            <a:r>
              <a:rPr lang="pl-PL" sz="2800" dirty="0" smtClean="0"/>
              <a:t>Art. 79. Jeżeli sprawcę czynu zabronionego pod groźbą kary uznano za nieodpowiedzialnego, a jego pozostawanie na wolności grozi niebezpieczeństwem porządkowi prawnemu, sąd zarządza jego umieszczenie w zamkniętym zakładzie dla psychicznie chorych albo w innym zakładzie leczniczym</a:t>
            </a:r>
          </a:p>
          <a:p>
            <a:pPr algn="just"/>
            <a:r>
              <a:rPr lang="pl-PL" sz="2800" dirty="0" smtClean="0"/>
              <a:t>Art. 83. Jeżeli czyn pozostaje w związku ze wstrętem do pracy, sąd może zarządzić, by po odbyciu kary umieszczono przestępcę w domu pracy przymusowej na przeciąg 5 lat.</a:t>
            </a:r>
            <a:endParaRPr lang="pl-PL" sz="2800" dirty="0"/>
          </a:p>
        </p:txBody>
      </p:sp>
    </p:spTree>
    <p:extLst>
      <p:ext uri="{BB962C8B-B14F-4D97-AF65-F5344CB8AC3E}">
        <p14:creationId xmlns:p14="http://schemas.microsoft.com/office/powerpoint/2010/main" val="334003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pole tekstowe 1"/>
          <p:cNvSpPr txBox="1">
            <a:spLocks noChangeArrowheads="1"/>
          </p:cNvSpPr>
          <p:nvPr/>
        </p:nvSpPr>
        <p:spPr bwMode="auto">
          <a:xfrm>
            <a:off x="1524000" y="11588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l-PL" altLang="pl-PL" sz="2400">
                <a:solidFill>
                  <a:srgbClr val="00B0F0"/>
                </a:solidFill>
              </a:rPr>
              <a:t>SĄDOWNICTWO II RP</a:t>
            </a:r>
          </a:p>
        </p:txBody>
      </p:sp>
      <p:sp>
        <p:nvSpPr>
          <p:cNvPr id="77827" name="pole tekstowe 2"/>
          <p:cNvSpPr txBox="1">
            <a:spLocks noChangeArrowheads="1"/>
          </p:cNvSpPr>
          <p:nvPr/>
        </p:nvSpPr>
        <p:spPr bwMode="auto">
          <a:xfrm>
            <a:off x="1919288" y="620714"/>
            <a:ext cx="8640762" cy="599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l-PL" altLang="pl-PL" sz="1800">
                <a:solidFill>
                  <a:srgbClr val="00B0F0"/>
                </a:solidFill>
              </a:rPr>
              <a:t>Zasady przewodnie:</a:t>
            </a:r>
          </a:p>
          <a:p>
            <a:pPr eaLnBrk="1" hangingPunct="1">
              <a:spcBef>
                <a:spcPct val="0"/>
              </a:spcBef>
              <a:buFontTx/>
              <a:buNone/>
            </a:pPr>
            <a:r>
              <a:rPr lang="pl-PL" altLang="pl-PL" sz="1800"/>
              <a:t>	- niezawisłości sędziowskiej</a:t>
            </a:r>
          </a:p>
          <a:p>
            <a:pPr eaLnBrk="1" hangingPunct="1">
              <a:spcBef>
                <a:spcPct val="0"/>
              </a:spcBef>
              <a:buFontTx/>
              <a:buNone/>
            </a:pPr>
            <a:r>
              <a:rPr lang="pl-PL" altLang="pl-PL" sz="1800"/>
              <a:t>	- nominacji sędziów</a:t>
            </a:r>
          </a:p>
          <a:p>
            <a:pPr eaLnBrk="1" hangingPunct="1">
              <a:spcBef>
                <a:spcPct val="0"/>
              </a:spcBef>
              <a:buFontTx/>
              <a:buNone/>
            </a:pPr>
            <a:r>
              <a:rPr lang="pl-PL" altLang="pl-PL" sz="1800"/>
              <a:t>	- udziału czynnika społecznego (konstytucja marcowa – sędziowie 	pokoju, sądy przysięgłych, konstytucja kwietniowa – brak regulacji) SĄDY 	PRZYSIĘGŁYCH JEDYNIE NA TERENIE GALICJI DO 1938 ROKU</a:t>
            </a:r>
          </a:p>
          <a:p>
            <a:pPr eaLnBrk="1" hangingPunct="1">
              <a:spcBef>
                <a:spcPct val="0"/>
              </a:spcBef>
              <a:buFontTx/>
              <a:buNone/>
            </a:pPr>
            <a:r>
              <a:rPr lang="pl-PL" altLang="pl-PL" sz="1800"/>
              <a:t>	- hierarchiczno-instancyjnej budowy sądownictwa.</a:t>
            </a:r>
          </a:p>
          <a:p>
            <a:pPr eaLnBrk="1" hangingPunct="1">
              <a:spcBef>
                <a:spcPct val="0"/>
              </a:spcBef>
              <a:buFontTx/>
              <a:buNone/>
            </a:pPr>
            <a:endParaRPr lang="pl-PL" altLang="pl-PL" sz="1800"/>
          </a:p>
          <a:p>
            <a:pPr eaLnBrk="1" hangingPunct="1">
              <a:spcBef>
                <a:spcPct val="0"/>
              </a:spcBef>
              <a:buFontTx/>
              <a:buNone/>
            </a:pPr>
            <a:r>
              <a:rPr lang="pl-PL" altLang="pl-PL" sz="1800">
                <a:solidFill>
                  <a:srgbClr val="00B0F0"/>
                </a:solidFill>
              </a:rPr>
              <a:t>Podstawy prawne:</a:t>
            </a:r>
          </a:p>
          <a:p>
            <a:pPr eaLnBrk="1" hangingPunct="1">
              <a:spcBef>
                <a:spcPct val="0"/>
              </a:spcBef>
              <a:buFontTx/>
              <a:buNone/>
            </a:pPr>
            <a:r>
              <a:rPr lang="pl-PL" altLang="pl-PL" sz="1800"/>
              <a:t>	-rozporządzenie z 1928 roku Prawo o ustroju sądów powszechnych</a:t>
            </a:r>
          </a:p>
          <a:p>
            <a:pPr eaLnBrk="1" hangingPunct="1">
              <a:spcBef>
                <a:spcPct val="0"/>
              </a:spcBef>
              <a:buFontTx/>
              <a:buNone/>
            </a:pPr>
            <a:endParaRPr lang="pl-PL" altLang="pl-PL" sz="1800"/>
          </a:p>
          <a:p>
            <a:pPr eaLnBrk="1" hangingPunct="1">
              <a:lnSpc>
                <a:spcPct val="150000"/>
              </a:lnSpc>
              <a:spcBef>
                <a:spcPct val="0"/>
              </a:spcBef>
              <a:buFontTx/>
              <a:buNone/>
            </a:pPr>
            <a:r>
              <a:rPr lang="pl-PL" altLang="pl-PL" sz="1800"/>
              <a:t>	</a:t>
            </a:r>
            <a:r>
              <a:rPr lang="pl-PL" altLang="pl-PL" sz="1800">
                <a:solidFill>
                  <a:srgbClr val="00B0F0"/>
                </a:solidFill>
              </a:rPr>
              <a:t>I instancja – sąd grodzki</a:t>
            </a:r>
          </a:p>
          <a:p>
            <a:pPr eaLnBrk="1" hangingPunct="1">
              <a:lnSpc>
                <a:spcPct val="150000"/>
              </a:lnSpc>
              <a:spcBef>
                <a:spcPct val="0"/>
              </a:spcBef>
              <a:buFontTx/>
              <a:buNone/>
            </a:pPr>
            <a:r>
              <a:rPr lang="pl-PL" altLang="pl-PL" sz="1800">
                <a:solidFill>
                  <a:srgbClr val="00B0F0"/>
                </a:solidFill>
              </a:rPr>
              <a:t>	     	↓ apelacja</a:t>
            </a:r>
          </a:p>
          <a:p>
            <a:pPr eaLnBrk="1" hangingPunct="1">
              <a:lnSpc>
                <a:spcPct val="150000"/>
              </a:lnSpc>
              <a:spcBef>
                <a:spcPct val="0"/>
              </a:spcBef>
              <a:buFontTx/>
              <a:buNone/>
            </a:pPr>
            <a:r>
              <a:rPr lang="pl-PL" altLang="pl-PL" sz="1800">
                <a:solidFill>
                  <a:srgbClr val="00B0F0"/>
                </a:solidFill>
              </a:rPr>
              <a:t>	II instancja – sąd okręgowy – 	I instancja</a:t>
            </a:r>
          </a:p>
          <a:p>
            <a:pPr eaLnBrk="1" hangingPunct="1">
              <a:lnSpc>
                <a:spcPct val="150000"/>
              </a:lnSpc>
              <a:spcBef>
                <a:spcPct val="0"/>
              </a:spcBef>
              <a:buFontTx/>
              <a:buNone/>
            </a:pPr>
            <a:r>
              <a:rPr lang="pl-PL" altLang="pl-PL" sz="1800">
                <a:solidFill>
                  <a:srgbClr val="00B0F0"/>
                </a:solidFill>
              </a:rPr>
              <a:t>					↓ apelacja</a:t>
            </a:r>
          </a:p>
          <a:p>
            <a:pPr eaLnBrk="1" hangingPunct="1">
              <a:lnSpc>
                <a:spcPct val="150000"/>
              </a:lnSpc>
              <a:spcBef>
                <a:spcPct val="0"/>
              </a:spcBef>
              <a:buFontTx/>
              <a:buNone/>
            </a:pPr>
            <a:r>
              <a:rPr lang="pl-PL" altLang="pl-PL" sz="1800">
                <a:solidFill>
                  <a:srgbClr val="00B0F0"/>
                </a:solidFill>
              </a:rPr>
              <a:t>		↓ kasacja 		sąd apelacyjny - II instancja</a:t>
            </a:r>
          </a:p>
          <a:p>
            <a:pPr eaLnBrk="1" hangingPunct="1">
              <a:lnSpc>
                <a:spcPct val="150000"/>
              </a:lnSpc>
              <a:spcBef>
                <a:spcPct val="0"/>
              </a:spcBef>
              <a:buFontTx/>
              <a:buNone/>
            </a:pPr>
            <a:r>
              <a:rPr lang="pl-PL" altLang="pl-PL" sz="1800">
                <a:solidFill>
                  <a:srgbClr val="00B0F0"/>
                </a:solidFill>
              </a:rPr>
              <a:t>						↓ kasacja</a:t>
            </a:r>
          </a:p>
          <a:p>
            <a:pPr eaLnBrk="1" hangingPunct="1">
              <a:lnSpc>
                <a:spcPct val="150000"/>
              </a:lnSpc>
              <a:spcBef>
                <a:spcPct val="0"/>
              </a:spcBef>
              <a:buFontTx/>
              <a:buNone/>
            </a:pPr>
            <a:r>
              <a:rPr lang="pl-PL" altLang="pl-PL" sz="1800">
                <a:solidFill>
                  <a:srgbClr val="00B0F0"/>
                </a:solidFill>
              </a:rPr>
              <a:t>		</a:t>
            </a:r>
            <a:r>
              <a:rPr lang="pl-PL" altLang="pl-PL" sz="1800" b="1">
                <a:solidFill>
                  <a:srgbClr val="00B0F0"/>
                </a:solidFill>
              </a:rPr>
              <a:t>S ą d     		N a j w y ż s z y</a:t>
            </a:r>
          </a:p>
        </p:txBody>
      </p:sp>
    </p:spTree>
    <p:extLst>
      <p:ext uri="{BB962C8B-B14F-4D97-AF65-F5344CB8AC3E}">
        <p14:creationId xmlns:p14="http://schemas.microsoft.com/office/powerpoint/2010/main" val="3081917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ChangeArrowheads="1"/>
          </p:cNvSpPr>
          <p:nvPr/>
        </p:nvSpPr>
        <p:spPr bwMode="auto">
          <a:xfrm>
            <a:off x="3254375" y="-5311775"/>
            <a:ext cx="5899150" cy="1108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pl-PL" altLang="pl-PL" sz="1800" b="1"/>
              <a:t>65 lat temu rozpoczął się proces Adama Doboszyńskiego </a:t>
            </a:r>
          </a:p>
          <a:p>
            <a:r>
              <a:rPr lang="pl-PL" altLang="pl-PL" sz="900"/>
              <a:t>  </a:t>
            </a:r>
            <a:r>
              <a:rPr lang="pl-PL" altLang="pl-PL" sz="28300"/>
              <a:t> </a:t>
            </a:r>
          </a:p>
          <a:p>
            <a:endParaRPr lang="pl-PL" altLang="pl-PL" sz="28300"/>
          </a:p>
          <a:p>
            <a:r>
              <a:rPr lang="pl-PL" altLang="pl-PL"/>
              <a:t>Adam Doboszyński przed sądem wojskowym w Warszawie. 18.06.1949. Fot. PAP/S. Dąbrowiecki </a:t>
            </a:r>
          </a:p>
          <a:p>
            <a:pPr algn="just"/>
            <a:r>
              <a:rPr lang="pl-PL" altLang="pl-PL"/>
              <a:t>18 czerwca 1949 r. przed sądem wojskowym w Warszawie stanął Adam Doboszyński, publicysta, działacz ruchu narodowego. Prokurator Stanisław Zarakowski stwierdził, że „Proces Adama Doboszyńskiego stawia pod pręgierz wyznawców obcych ideologii, którzy wyrzekli się własnej ojczyzny, którzy od dawna przestali być Polakami, idąc na służbę obcych wywiadów (…) odsłania dzieje współczesnej Targowicy”. </a:t>
            </a:r>
          </a:p>
        </p:txBody>
      </p:sp>
      <p:pic>
        <p:nvPicPr>
          <p:cNvPr id="78851" name="Picture 4" descr="Adam Doboszyński przed sądem wojskowym w Warszawie. 18.06.1949. Fot. PAP/S. Dąbrowiec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9513" y="1341438"/>
            <a:ext cx="4608512"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90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ytuł 1"/>
          <p:cNvSpPr>
            <a:spLocks noGrp="1" noChangeArrowheads="1"/>
          </p:cNvSpPr>
          <p:nvPr>
            <p:ph type="title"/>
          </p:nvPr>
        </p:nvSpPr>
        <p:spPr/>
        <p:txBody>
          <a:bodyPr/>
          <a:lstStyle/>
          <a:p>
            <a:r>
              <a:rPr lang="pl-PL" altLang="pl-PL" sz="3200"/>
              <a:t>SĄDOWNICTWO ADMINISTRACYJNE</a:t>
            </a:r>
          </a:p>
        </p:txBody>
      </p:sp>
      <p:sp>
        <p:nvSpPr>
          <p:cNvPr id="79875" name="Symbol zastępczy zawartości 2"/>
          <p:cNvSpPr>
            <a:spLocks noGrp="1" noChangeArrowheads="1"/>
          </p:cNvSpPr>
          <p:nvPr>
            <p:ph idx="1"/>
          </p:nvPr>
        </p:nvSpPr>
        <p:spPr/>
        <p:txBody>
          <a:bodyPr/>
          <a:lstStyle/>
          <a:p>
            <a:r>
              <a:rPr lang="pl-PL" altLang="pl-PL" smtClean="0"/>
              <a:t>jednoinstancyjne</a:t>
            </a:r>
          </a:p>
          <a:p>
            <a:r>
              <a:rPr lang="pl-PL" altLang="pl-PL" smtClean="0"/>
              <a:t>1922 – Najwyższy Trybunał Administracyjny (NTA) jako sąd kasacyjny</a:t>
            </a:r>
          </a:p>
          <a:p>
            <a:r>
              <a:rPr lang="pl-PL" altLang="pl-PL" smtClean="0"/>
              <a:t>WYJĄTEK:</a:t>
            </a:r>
          </a:p>
          <a:p>
            <a:r>
              <a:rPr lang="pl-PL" altLang="pl-PL" sz="2800"/>
              <a:t>województwo poznańskie i pomorskie (b. zabór pruski) – sądownictwo trójinstancyjne na czele z NTA</a:t>
            </a:r>
            <a:endParaRPr lang="pl-PL" altLang="pl-PL" sz="1200"/>
          </a:p>
          <a:p>
            <a:pPr>
              <a:buFontTx/>
              <a:buNone/>
            </a:pPr>
            <a:endParaRPr lang="pl-PL" altLang="pl-PL" smtClean="0"/>
          </a:p>
        </p:txBody>
      </p:sp>
    </p:spTree>
    <p:extLst>
      <p:ext uri="{BB962C8B-B14F-4D97-AF65-F5344CB8AC3E}">
        <p14:creationId xmlns:p14="http://schemas.microsoft.com/office/powerpoint/2010/main" val="313230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ytuł 1"/>
          <p:cNvSpPr>
            <a:spLocks noGrp="1" noChangeArrowheads="1"/>
          </p:cNvSpPr>
          <p:nvPr>
            <p:ph type="title"/>
          </p:nvPr>
        </p:nvSpPr>
        <p:spPr/>
        <p:txBody>
          <a:bodyPr/>
          <a:lstStyle/>
          <a:p>
            <a:pPr algn="ctr"/>
            <a:r>
              <a:rPr lang="pl-PL" altLang="pl-PL" dirty="0" smtClean="0"/>
              <a:t/>
            </a:r>
            <a:br>
              <a:rPr lang="pl-PL" altLang="pl-PL" dirty="0" smtClean="0"/>
            </a:br>
            <a:r>
              <a:rPr lang="pl-PL" altLang="pl-PL" dirty="0" smtClean="0"/>
              <a:t>KOMISJA KODYFIKACYJNA</a:t>
            </a:r>
          </a:p>
        </p:txBody>
      </p:sp>
      <p:sp>
        <p:nvSpPr>
          <p:cNvPr id="68611" name="Symbol zastępczy zawartości 2"/>
          <p:cNvSpPr>
            <a:spLocks noGrp="1" noChangeArrowheads="1"/>
          </p:cNvSpPr>
          <p:nvPr>
            <p:ph idx="1"/>
          </p:nvPr>
        </p:nvSpPr>
        <p:spPr/>
        <p:txBody>
          <a:bodyPr>
            <a:normAutofit/>
          </a:bodyPr>
          <a:lstStyle/>
          <a:p>
            <a:r>
              <a:rPr lang="pl-PL" altLang="pl-PL" sz="1600" dirty="0">
                <a:solidFill>
                  <a:srgbClr val="00B0F0"/>
                </a:solidFill>
              </a:rPr>
              <a:t>Okoliczności powstania:</a:t>
            </a:r>
          </a:p>
          <a:p>
            <a:r>
              <a:rPr lang="pl-PL" altLang="pl-PL" sz="1600" dirty="0"/>
              <a:t>	- ustawa o powołaniu KK z 3.06.1919,</a:t>
            </a:r>
          </a:p>
          <a:p>
            <a:r>
              <a:rPr lang="pl-PL" altLang="pl-PL" sz="1600" dirty="0"/>
              <a:t>	- powołanie składu przez Naczelnika Państwa 22.08.1919.</a:t>
            </a:r>
          </a:p>
          <a:p>
            <a:endParaRPr lang="pl-PL" altLang="pl-PL" sz="1600" dirty="0"/>
          </a:p>
          <a:p>
            <a:r>
              <a:rPr lang="pl-PL" altLang="pl-PL" sz="1600" dirty="0">
                <a:solidFill>
                  <a:srgbClr val="00B0F0"/>
                </a:solidFill>
              </a:rPr>
              <a:t>Struktura organizacyjna KK:</a:t>
            </a:r>
          </a:p>
          <a:p>
            <a:r>
              <a:rPr lang="pl-PL" altLang="pl-PL" sz="1600" dirty="0"/>
              <a:t>	- (prof. UJ F.K. </a:t>
            </a:r>
            <a:r>
              <a:rPr lang="pl-PL" altLang="pl-PL" sz="1600" dirty="0" err="1"/>
              <a:t>Fierich</a:t>
            </a:r>
            <a:r>
              <a:rPr lang="pl-PL" altLang="pl-PL" sz="1600" dirty="0"/>
              <a:t> – zm. 1928, prezes Izby Cywilnej SN B. 	</a:t>
            </a:r>
            <a:r>
              <a:rPr lang="pl-PL" altLang="pl-PL" sz="1600" dirty="0" err="1"/>
              <a:t>Pohorecki</a:t>
            </a:r>
            <a:r>
              <a:rPr lang="pl-PL" altLang="pl-PL" sz="1600" dirty="0"/>
              <a:t> – od 1932),</a:t>
            </a:r>
          </a:p>
          <a:p>
            <a:r>
              <a:rPr lang="pl-PL" altLang="pl-PL" sz="1600" dirty="0"/>
              <a:t>	- wydziały (regulamin z 1919), sekcje (regulamin z 1924), podkomisje 	(regulamin z 1933).</a:t>
            </a:r>
          </a:p>
          <a:p>
            <a:endParaRPr lang="pl-PL" altLang="pl-PL" sz="1600" dirty="0"/>
          </a:p>
        </p:txBody>
      </p:sp>
    </p:spTree>
    <p:extLst>
      <p:ext uri="{BB962C8B-B14F-4D97-AF65-F5344CB8AC3E}">
        <p14:creationId xmlns:p14="http://schemas.microsoft.com/office/powerpoint/2010/main" val="21448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altLang="pl-PL" dirty="0" smtClean="0"/>
              <a:t/>
            </a:r>
            <a:br>
              <a:rPr lang="pl-PL" altLang="pl-PL" dirty="0" smtClean="0"/>
            </a:br>
            <a:r>
              <a:rPr lang="pl-PL" altLang="pl-PL" dirty="0" smtClean="0"/>
              <a:t>KOMISJA </a:t>
            </a:r>
            <a:r>
              <a:rPr lang="pl-PL" altLang="pl-PL" dirty="0"/>
              <a:t>KODYFIKACYJNA</a:t>
            </a:r>
            <a:endParaRPr lang="pl-PL" dirty="0"/>
          </a:p>
        </p:txBody>
      </p:sp>
      <p:sp>
        <p:nvSpPr>
          <p:cNvPr id="3" name="Symbol zastępczy zawartości 2"/>
          <p:cNvSpPr>
            <a:spLocks noGrp="1"/>
          </p:cNvSpPr>
          <p:nvPr>
            <p:ph idx="1"/>
          </p:nvPr>
        </p:nvSpPr>
        <p:spPr/>
        <p:txBody>
          <a:bodyPr/>
          <a:lstStyle/>
          <a:p>
            <a:r>
              <a:rPr lang="pl-PL" altLang="pl-PL" dirty="0">
                <a:solidFill>
                  <a:srgbClr val="00B0F0"/>
                </a:solidFill>
              </a:rPr>
              <a:t>Zasady działania:</a:t>
            </a:r>
          </a:p>
          <a:p>
            <a:r>
              <a:rPr lang="pl-PL" altLang="pl-PL" dirty="0"/>
              <a:t>	- przygotowanie projektu przez referentów</a:t>
            </a:r>
          </a:p>
          <a:p>
            <a:r>
              <a:rPr lang="pl-PL" altLang="pl-PL" dirty="0"/>
              <a:t>	- dyskusja w łonie sekcji i na plenum</a:t>
            </a:r>
          </a:p>
          <a:p>
            <a:r>
              <a:rPr lang="pl-PL" altLang="pl-PL" dirty="0"/>
              <a:t>	- ogłoszenie drukiem (z uzasadnieniem) celem konsultacji</a:t>
            </a:r>
          </a:p>
          <a:p>
            <a:r>
              <a:rPr lang="pl-PL" altLang="pl-PL" dirty="0"/>
              <a:t>	- przygotowany projekt przekazywany ministrowi sprawiedliwości</a:t>
            </a:r>
          </a:p>
          <a:p>
            <a:r>
              <a:rPr lang="pl-PL" altLang="pl-PL" dirty="0"/>
              <a:t>	- projekt wnoszony do sejmu jako rządowy</a:t>
            </a:r>
          </a:p>
          <a:p>
            <a:r>
              <a:rPr lang="pl-PL" altLang="pl-PL" dirty="0"/>
              <a:t>	- od 1926 projekt ogłaszany rozporządzeniem Prezydenta z mocą </a:t>
            </a:r>
            <a:r>
              <a:rPr lang="pl-PL" altLang="pl-PL" dirty="0" smtClean="0"/>
              <a:t>ustawy </a:t>
            </a:r>
            <a:r>
              <a:rPr lang="pl-PL" altLang="pl-PL" dirty="0"/>
              <a:t>(nowela sierpniowa).</a:t>
            </a:r>
          </a:p>
          <a:p>
            <a:endParaRPr lang="pl-PL" dirty="0"/>
          </a:p>
        </p:txBody>
      </p:sp>
    </p:spTree>
    <p:extLst>
      <p:ext uri="{BB962C8B-B14F-4D97-AF65-F5344CB8AC3E}">
        <p14:creationId xmlns:p14="http://schemas.microsoft.com/office/powerpoint/2010/main" val="201654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ytuł 1"/>
          <p:cNvSpPr>
            <a:spLocks noGrp="1" noChangeArrowheads="1"/>
          </p:cNvSpPr>
          <p:nvPr>
            <p:ph type="title"/>
          </p:nvPr>
        </p:nvSpPr>
        <p:spPr/>
        <p:txBody>
          <a:bodyPr/>
          <a:lstStyle/>
          <a:p>
            <a:r>
              <a:rPr lang="pl-PL" altLang="pl-PL" smtClean="0"/>
              <a:t>Franciszek Ksawery Fierich (1860-1928)</a:t>
            </a:r>
          </a:p>
        </p:txBody>
      </p:sp>
      <p:pic>
        <p:nvPicPr>
          <p:cNvPr id="69635" name="Symbol zastępczy zawartości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14900" y="2338388"/>
            <a:ext cx="2362200" cy="3048000"/>
          </a:xfrm>
        </p:spPr>
      </p:pic>
    </p:spTree>
    <p:extLst>
      <p:ext uri="{BB962C8B-B14F-4D97-AF65-F5344CB8AC3E}">
        <p14:creationId xmlns:p14="http://schemas.microsoft.com/office/powerpoint/2010/main" val="67473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ytuł 1"/>
          <p:cNvSpPr>
            <a:spLocks noGrp="1" noChangeArrowheads="1"/>
          </p:cNvSpPr>
          <p:nvPr>
            <p:ph type="title"/>
          </p:nvPr>
        </p:nvSpPr>
        <p:spPr/>
        <p:txBody>
          <a:bodyPr/>
          <a:lstStyle/>
          <a:p>
            <a:r>
              <a:rPr lang="pl-PL" altLang="pl-PL" smtClean="0"/>
              <a:t>BOLESŁAW POHORECKI (1878-1940)</a:t>
            </a:r>
          </a:p>
        </p:txBody>
      </p:sp>
      <p:pic>
        <p:nvPicPr>
          <p:cNvPr id="70659" name="Symbol zastępczy zawartości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767264" y="1957388"/>
            <a:ext cx="2657475" cy="3810000"/>
          </a:xfrm>
        </p:spPr>
      </p:pic>
    </p:spTree>
    <p:extLst>
      <p:ext uri="{BB962C8B-B14F-4D97-AF65-F5344CB8AC3E}">
        <p14:creationId xmlns:p14="http://schemas.microsoft.com/office/powerpoint/2010/main" val="3907368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pole tekstowe 1"/>
          <p:cNvSpPr txBox="1">
            <a:spLocks noChangeArrowheads="1"/>
          </p:cNvSpPr>
          <p:nvPr/>
        </p:nvSpPr>
        <p:spPr bwMode="auto">
          <a:xfrm>
            <a:off x="1524000" y="18891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l-PL" altLang="pl-PL" sz="2400">
                <a:solidFill>
                  <a:srgbClr val="00B0F0"/>
                </a:solidFill>
              </a:rPr>
              <a:t>OSIĄGNIĘCIA KOMISJI KODYFIKACYJNEJ (KK) II RP</a:t>
            </a:r>
          </a:p>
        </p:txBody>
      </p:sp>
      <p:graphicFrame>
        <p:nvGraphicFramePr>
          <p:cNvPr id="73768" name="Group 40">
            <a:extLst>
              <a:ext uri="{FF2B5EF4-FFF2-40B4-BE49-F238E27FC236}">
                <a16:creationId xmlns:a16="http://schemas.microsoft.com/office/drawing/2014/main" xmlns="" id="{36A31567-4D99-4881-8B2A-220B71D98F6D}"/>
              </a:ext>
            </a:extLst>
          </p:cNvPr>
          <p:cNvGraphicFramePr>
            <a:graphicFrameLocks noGrp="1"/>
          </p:cNvGraphicFramePr>
          <p:nvPr/>
        </p:nvGraphicFramePr>
        <p:xfrm>
          <a:off x="1524000" y="1125539"/>
          <a:ext cx="9144000" cy="5154613"/>
        </p:xfrm>
        <a:graphic>
          <a:graphicData uri="http://schemas.openxmlformats.org/drawingml/2006/table">
            <a:tbl>
              <a:tblPr/>
              <a:tblGrid>
                <a:gridCol w="539750">
                  <a:extLst>
                    <a:ext uri="{9D8B030D-6E8A-4147-A177-3AD203B41FA5}">
                      <a16:colId xmlns:a16="http://schemas.microsoft.com/office/drawing/2014/main" xmlns="" val="20000"/>
                    </a:ext>
                  </a:extLst>
                </a:gridCol>
                <a:gridCol w="3384550">
                  <a:extLst>
                    <a:ext uri="{9D8B030D-6E8A-4147-A177-3AD203B41FA5}">
                      <a16:colId xmlns:a16="http://schemas.microsoft.com/office/drawing/2014/main" xmlns="" val="20001"/>
                    </a:ext>
                  </a:extLst>
                </a:gridCol>
                <a:gridCol w="1800225">
                  <a:extLst>
                    <a:ext uri="{9D8B030D-6E8A-4147-A177-3AD203B41FA5}">
                      <a16:colId xmlns:a16="http://schemas.microsoft.com/office/drawing/2014/main" xmlns="" val="20002"/>
                    </a:ext>
                  </a:extLst>
                </a:gridCol>
                <a:gridCol w="3419475">
                  <a:extLst>
                    <a:ext uri="{9D8B030D-6E8A-4147-A177-3AD203B41FA5}">
                      <a16:colId xmlns:a16="http://schemas.microsoft.com/office/drawing/2014/main" xmlns="" val="20003"/>
                    </a:ext>
                  </a:extLst>
                </a:gridCol>
              </a:tblGrid>
              <a:tr h="609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LP.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Nazwa aktu</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700" b="1" i="0" u="none" strike="noStrike" cap="none" normalizeH="0" baseline="0">
                          <a:ln>
                            <a:noFill/>
                          </a:ln>
                          <a:solidFill>
                            <a:schemeClr val="tx1"/>
                          </a:solidFill>
                          <a:effectLst/>
                          <a:latin typeface="Arial" charset="0"/>
                        </a:rPr>
                        <a:t>Rok chwalenia/ wydania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Charakterystyka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14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Prawo prywatne międzynarodowe i prywatne</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międzydzielnicowe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1926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1"/>
                  </a:ext>
                </a:extLst>
              </a:tr>
              <a:tr h="430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Prawo autorskie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1926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0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Ustawa o zwalczaniu nieuczciwej konkurencji</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1926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3"/>
                  </a:ext>
                </a:extLst>
              </a:tr>
              <a:tr h="914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Rozporządzenie o ochronie wynalazków, wzorów i znaków</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towarowych (prawo patentowe)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1928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6459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5.</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Kodeks postępowania</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karnego</a:t>
                      </a:r>
                      <a:endParaRPr kumimoji="0" lang="pl-PL" sz="1800" b="0" i="0" u="none" strike="noStrike" cap="none" normalizeH="0" baseline="0">
                        <a:ln>
                          <a:noFill/>
                        </a:ln>
                        <a:solidFill>
                          <a:srgbClr val="00B0F0"/>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1928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Proces mieszany: postępowanie przygotowawcze, rozprawa</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-zasady: prawdy materialnej,</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swobodnej oceny dowodów,</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-środki odwoławcze: apelacja, kasacja, zażalenie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91185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pole tekstowe 1"/>
          <p:cNvSpPr txBox="1">
            <a:spLocks noChangeArrowheads="1"/>
          </p:cNvSpPr>
          <p:nvPr/>
        </p:nvSpPr>
        <p:spPr bwMode="auto">
          <a:xfrm>
            <a:off x="1524000" y="18891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l-PL" altLang="pl-PL" sz="2400">
                <a:solidFill>
                  <a:srgbClr val="00B0F0"/>
                </a:solidFill>
              </a:rPr>
              <a:t>OSIĄGNIĘCIA KOMISJI KODYFIKACYJNEJ (KK) II RP</a:t>
            </a:r>
          </a:p>
        </p:txBody>
      </p:sp>
      <p:graphicFrame>
        <p:nvGraphicFramePr>
          <p:cNvPr id="74779" name="Group 27">
            <a:extLst>
              <a:ext uri="{FF2B5EF4-FFF2-40B4-BE49-F238E27FC236}">
                <a16:creationId xmlns:a16="http://schemas.microsoft.com/office/drawing/2014/main" xmlns="" id="{4C164346-AF90-4D95-A5FA-A609823FD5AA}"/>
              </a:ext>
            </a:extLst>
          </p:cNvPr>
          <p:cNvGraphicFramePr>
            <a:graphicFrameLocks noGrp="1"/>
          </p:cNvGraphicFramePr>
          <p:nvPr>
            <p:extLst>
              <p:ext uri="{D42A27DB-BD31-4B8C-83A1-F6EECF244321}">
                <p14:modId xmlns:p14="http://schemas.microsoft.com/office/powerpoint/2010/main" val="2879468210"/>
              </p:ext>
            </p:extLst>
          </p:nvPr>
        </p:nvGraphicFramePr>
        <p:xfrm>
          <a:off x="1487488" y="1104900"/>
          <a:ext cx="9288463" cy="5713095"/>
        </p:xfrm>
        <a:graphic>
          <a:graphicData uri="http://schemas.openxmlformats.org/drawingml/2006/table">
            <a:tbl>
              <a:tblPr/>
              <a:tblGrid>
                <a:gridCol w="514351">
                  <a:extLst>
                    <a:ext uri="{9D8B030D-6E8A-4147-A177-3AD203B41FA5}">
                      <a16:colId xmlns:a16="http://schemas.microsoft.com/office/drawing/2014/main" xmlns="" val="20000"/>
                    </a:ext>
                  </a:extLst>
                </a:gridCol>
                <a:gridCol w="1825625">
                  <a:extLst>
                    <a:ext uri="{9D8B030D-6E8A-4147-A177-3AD203B41FA5}">
                      <a16:colId xmlns:a16="http://schemas.microsoft.com/office/drawing/2014/main" xmlns="" val="20001"/>
                    </a:ext>
                  </a:extLst>
                </a:gridCol>
                <a:gridCol w="1800225">
                  <a:extLst>
                    <a:ext uri="{9D8B030D-6E8A-4147-A177-3AD203B41FA5}">
                      <a16:colId xmlns:a16="http://schemas.microsoft.com/office/drawing/2014/main" xmlns="" val="20002"/>
                    </a:ext>
                  </a:extLst>
                </a:gridCol>
                <a:gridCol w="5148262">
                  <a:extLst>
                    <a:ext uri="{9D8B030D-6E8A-4147-A177-3AD203B41FA5}">
                      <a16:colId xmlns:a16="http://schemas.microsoft.com/office/drawing/2014/main" xmlns="" val="20003"/>
                    </a:ext>
                  </a:extLst>
                </a:gridCol>
              </a:tblGrid>
              <a:tr h="5603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dirty="0">
                          <a:ln>
                            <a:noFill/>
                          </a:ln>
                          <a:solidFill>
                            <a:schemeClr val="tx1"/>
                          </a:solidFill>
                          <a:effectLst/>
                          <a:latin typeface="Arial" charset="0"/>
                        </a:rPr>
                        <a:t>LP.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Nazwa aktu</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700" b="1" i="0" u="none" strike="noStrike" cap="none" normalizeH="0" baseline="0">
                          <a:ln>
                            <a:noFill/>
                          </a:ln>
                          <a:solidFill>
                            <a:schemeClr val="tx1"/>
                          </a:solidFill>
                          <a:effectLst/>
                          <a:latin typeface="Arial" charset="0"/>
                        </a:rPr>
                        <a:t>Rok uchwalenia/ wydania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Charakterystyka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3128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6.</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Kodeks postępowania</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cywilnego</a:t>
                      </a:r>
                      <a:endParaRPr kumimoji="0" lang="pl-PL" sz="1800" b="0" i="0" u="none" strike="noStrike" cap="none" normalizeH="0" baseline="0">
                        <a:ln>
                          <a:noFill/>
                        </a:ln>
                        <a:solidFill>
                          <a:srgbClr val="00B0F0"/>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Zasady: dyspozycyjności,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kontradyktoryjności, prawdy formalnej, równości stron, ustności i jawności, bezpośredniości, koncentracji materiału procesowego, środki odwoławcze: apelacja, kasacja, zażalenie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1"/>
                  </a:ext>
                </a:extLst>
              </a:tr>
              <a:tr h="34575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7.</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Kodeks karny</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-struktura: część ogólna i szczegółowa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-odzwierciedlenie szkoły klasycznej i socjologicznej</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700" b="0" i="0" u="none" strike="noStrike" cap="none" normalizeH="0" baseline="0" dirty="0">
                          <a:ln>
                            <a:noFill/>
                          </a:ln>
                          <a:solidFill>
                            <a:schemeClr val="tx1"/>
                          </a:solidFill>
                          <a:effectLst/>
                          <a:latin typeface="Arial" charset="0"/>
                        </a:rPr>
                        <a:t>-zasady: </a:t>
                      </a:r>
                      <a:r>
                        <a:rPr kumimoji="0" lang="it-IT" sz="1700" b="0" i="1" u="none" strike="noStrike" cap="none" normalizeH="0" baseline="0" dirty="0">
                          <a:ln>
                            <a:noFill/>
                          </a:ln>
                          <a:solidFill>
                            <a:schemeClr val="tx1"/>
                          </a:solidFill>
                          <a:effectLst/>
                          <a:latin typeface="Arial" charset="0"/>
                        </a:rPr>
                        <a:t>nullum crimen, nulla poena,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subiektywizacja: wina umyślna (</a:t>
                      </a:r>
                      <a:r>
                        <a:rPr kumimoji="0" lang="pl-PL" sz="1700" b="0" i="0" u="none" strike="noStrike" cap="none" normalizeH="0" baseline="0" dirty="0" smtClean="0">
                          <a:ln>
                            <a:noFill/>
                          </a:ln>
                          <a:solidFill>
                            <a:schemeClr val="tx1"/>
                          </a:solidFill>
                          <a:effectLst/>
                          <a:latin typeface="Arial" charset="0"/>
                        </a:rPr>
                        <a:t>dolus </a:t>
                      </a:r>
                      <a:r>
                        <a:rPr kumimoji="0" lang="pl-PL" sz="1700" b="0" i="0" u="none" strike="noStrike" cap="none" normalizeH="0" baseline="0" dirty="0" err="1" smtClean="0">
                          <a:ln>
                            <a:noFill/>
                          </a:ln>
                          <a:solidFill>
                            <a:schemeClr val="tx1"/>
                          </a:solidFill>
                          <a:effectLst/>
                          <a:latin typeface="Arial" charset="0"/>
                        </a:rPr>
                        <a:t>directus</a:t>
                      </a:r>
                      <a:r>
                        <a:rPr kumimoji="0" lang="pl-PL" sz="1700" b="0" i="0" u="none" strike="noStrike" cap="none" normalizeH="0" baseline="0" dirty="0">
                          <a:ln>
                            <a:noFill/>
                          </a:ln>
                          <a:solidFill>
                            <a:schemeClr val="tx1"/>
                          </a:solidFill>
                          <a:effectLst/>
                          <a:latin typeface="Arial" charset="0"/>
                        </a:rPr>
                        <a:t>, dolus </a:t>
                      </a:r>
                      <a:r>
                        <a:rPr kumimoji="0" lang="pl-PL" sz="1700" b="0" i="0" u="none" strike="noStrike" cap="none" normalizeH="0" baseline="0" dirty="0" err="1">
                          <a:ln>
                            <a:noFill/>
                          </a:ln>
                          <a:solidFill>
                            <a:schemeClr val="tx1"/>
                          </a:solidFill>
                          <a:effectLst/>
                          <a:latin typeface="Arial" charset="0"/>
                        </a:rPr>
                        <a:t>eventualis</a:t>
                      </a:r>
                      <a:r>
                        <a:rPr kumimoji="0" lang="pl-PL" sz="1700" b="0" i="0" u="none" strike="noStrike" cap="none" normalizeH="0" baseline="0" dirty="0">
                          <a:ln>
                            <a:noFill/>
                          </a:ln>
                          <a:solidFill>
                            <a:schemeClr val="tx1"/>
                          </a:solidFill>
                          <a:effectLst/>
                          <a:latin typeface="Arial" charset="0"/>
                        </a:rPr>
                        <a:t>) i nieumyślna (lekkomyślność, niedbalstwo) i indywidualizacja odpowiedzialności karnej, uchylenie akcesoryjności odpowiedzialności karnej, środki zabezpieczające: środki lecznicze dla alkoholików i narkomanów, psychicznie chorych, domy pracy przymusowej, zakłady dla przestępców niepoprawnych,</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dirty="0">
                          <a:ln>
                            <a:noFill/>
                          </a:ln>
                          <a:solidFill>
                            <a:schemeClr val="tx1"/>
                          </a:solidFill>
                          <a:effectLst/>
                          <a:latin typeface="Arial" charset="0"/>
                        </a:rPr>
                        <a:t>-podział przestępstw: zbrodnie </a:t>
                      </a:r>
                      <a:r>
                        <a:rPr kumimoji="0" lang="pl-PL" sz="1700" b="0" i="0" u="none" strike="noStrike" cap="none" normalizeH="0" baseline="0" dirty="0" smtClean="0">
                          <a:ln>
                            <a:noFill/>
                          </a:ln>
                          <a:solidFill>
                            <a:schemeClr val="tx1"/>
                          </a:solidFill>
                          <a:effectLst/>
                          <a:latin typeface="Arial" charset="0"/>
                        </a:rPr>
                        <a:t>i występki</a:t>
                      </a:r>
                      <a:endParaRPr kumimoji="0" lang="pl-PL" sz="1700" b="0" i="0" u="none" strike="noStrike" cap="none" normalizeH="0" baseline="0" dirty="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2584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pole tekstowe 1"/>
          <p:cNvSpPr txBox="1">
            <a:spLocks noChangeArrowheads="1"/>
          </p:cNvSpPr>
          <p:nvPr/>
        </p:nvSpPr>
        <p:spPr bwMode="auto">
          <a:xfrm>
            <a:off x="1524000" y="18891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l-PL" altLang="pl-PL" sz="2400">
                <a:solidFill>
                  <a:srgbClr val="00B0F0"/>
                </a:solidFill>
              </a:rPr>
              <a:t>OSIĄGNIĘCIA KOMISJI KODYFIKACYJNEJ (KK) II RP</a:t>
            </a:r>
          </a:p>
        </p:txBody>
      </p:sp>
      <p:graphicFrame>
        <p:nvGraphicFramePr>
          <p:cNvPr id="75821" name="Group 45">
            <a:extLst>
              <a:ext uri="{FF2B5EF4-FFF2-40B4-BE49-F238E27FC236}">
                <a16:creationId xmlns:a16="http://schemas.microsoft.com/office/drawing/2014/main" xmlns="" id="{D2795985-8B96-4EC0-90AA-BC86123E99C7}"/>
              </a:ext>
            </a:extLst>
          </p:cNvPr>
          <p:cNvGraphicFramePr>
            <a:graphicFrameLocks noGrp="1"/>
          </p:cNvGraphicFramePr>
          <p:nvPr/>
        </p:nvGraphicFramePr>
        <p:xfrm>
          <a:off x="1524000" y="1196975"/>
          <a:ext cx="9144000" cy="4746626"/>
        </p:xfrm>
        <a:graphic>
          <a:graphicData uri="http://schemas.openxmlformats.org/drawingml/2006/table">
            <a:tbl>
              <a:tblPr/>
              <a:tblGrid>
                <a:gridCol w="539750">
                  <a:extLst>
                    <a:ext uri="{9D8B030D-6E8A-4147-A177-3AD203B41FA5}">
                      <a16:colId xmlns:a16="http://schemas.microsoft.com/office/drawing/2014/main" xmlns="" val="20000"/>
                    </a:ext>
                  </a:extLst>
                </a:gridCol>
                <a:gridCol w="3095625">
                  <a:extLst>
                    <a:ext uri="{9D8B030D-6E8A-4147-A177-3AD203B41FA5}">
                      <a16:colId xmlns:a16="http://schemas.microsoft.com/office/drawing/2014/main" xmlns="" val="20001"/>
                    </a:ext>
                  </a:extLst>
                </a:gridCol>
                <a:gridCol w="1584325">
                  <a:extLst>
                    <a:ext uri="{9D8B030D-6E8A-4147-A177-3AD203B41FA5}">
                      <a16:colId xmlns:a16="http://schemas.microsoft.com/office/drawing/2014/main" xmlns="" val="20002"/>
                    </a:ext>
                  </a:extLst>
                </a:gridCol>
                <a:gridCol w="3924300">
                  <a:extLst>
                    <a:ext uri="{9D8B030D-6E8A-4147-A177-3AD203B41FA5}">
                      <a16:colId xmlns:a16="http://schemas.microsoft.com/office/drawing/2014/main" xmlns="" val="20003"/>
                    </a:ext>
                  </a:extLst>
                </a:gridCol>
              </a:tblGrid>
              <a:tr h="8686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LP. </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Nazwa aktu</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700" b="1" i="0" u="none" strike="noStrike" cap="none" normalizeH="0" baseline="0">
                          <a:ln>
                            <a:noFill/>
                          </a:ln>
                          <a:solidFill>
                            <a:schemeClr val="tx1"/>
                          </a:solidFill>
                          <a:effectLst/>
                          <a:latin typeface="Arial" charset="0"/>
                        </a:rPr>
                        <a:t>Rok uchwalenia/ wydania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chemeClr val="tx1"/>
                          </a:solidFill>
                          <a:effectLst/>
                          <a:latin typeface="Arial" charset="0"/>
                        </a:rPr>
                        <a:t>Charakterystyka</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0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8.</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Prawo o wykroczeniach</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1"/>
                  </a:ext>
                </a:extLst>
              </a:tr>
              <a:tr h="640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9.</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Postępowanie egzekucyjne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i zabezpieczające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0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10.</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Prawo wekslowe i czekowe</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3"/>
                  </a:ext>
                </a:extLst>
              </a:tr>
              <a:tr h="112776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11.</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Kodeks zobowiązań</a:t>
                      </a:r>
                      <a:endParaRPr kumimoji="0" lang="pl-PL" sz="1800" b="0" i="0" u="none" strike="noStrike" cap="none" normalizeH="0" baseline="0">
                        <a:ln>
                          <a:noFill/>
                        </a:ln>
                        <a:solidFill>
                          <a:srgbClr val="00B0F0"/>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-struktura: część ogólna i szczególna</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-zasady: równość stron, wolność umów, uczciwość w obrocie prawnym</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-klauzule generalne: „dobrej wiary” itd.</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09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12.</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1" i="0" u="none" strike="noStrike" cap="none" normalizeH="0" baseline="0">
                          <a:ln>
                            <a:noFill/>
                          </a:ln>
                          <a:solidFill>
                            <a:srgbClr val="00B0F0"/>
                          </a:solidFill>
                          <a:effectLst/>
                          <a:latin typeface="Arial" charset="0"/>
                        </a:rPr>
                        <a:t>Kodeks Handlowy</a:t>
                      </a:r>
                      <a:endParaRPr kumimoji="0" lang="pl-PL" sz="1800" b="0" i="0" u="none" strike="noStrike" cap="none" normalizeH="0" baseline="0">
                        <a:ln>
                          <a:noFill/>
                        </a:ln>
                        <a:solidFill>
                          <a:srgbClr val="00B0F0"/>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700" b="0" i="0" u="none" strike="noStrike" cap="none" normalizeH="0" baseline="0">
                          <a:ln>
                            <a:noFill/>
                          </a:ln>
                          <a:solidFill>
                            <a:schemeClr val="tx1"/>
                          </a:solidFill>
                          <a:effectLst/>
                          <a:latin typeface="Arial" charset="0"/>
                        </a:rPr>
                        <a:t>-2 księgi: (I o kupcu, II o czynnościach handlowych)</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xmlns="" val="10005"/>
                  </a:ext>
                </a:extLst>
              </a:tr>
              <a:tr h="640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13.</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Prawo upadłościowe </a:t>
                      </a: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I układowe</a:t>
                      </a:r>
                      <a:endParaRPr kumimoji="0" lang="pl-PL" sz="1800" b="0" i="0" u="none" strike="noStrike" cap="none" normalizeH="0" baseline="0">
                        <a:ln>
                          <a:noFill/>
                        </a:ln>
                        <a:solidFill>
                          <a:srgbClr val="00B0F0"/>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a:ln>
                            <a:noFill/>
                          </a:ln>
                          <a:solidFill>
                            <a:schemeClr val="tx1"/>
                          </a:solidFill>
                          <a:effectLst/>
                          <a:latin typeface="Arial" charset="0"/>
                        </a:rPr>
                        <a:t>1934</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700" b="0" i="0" u="none" strike="noStrike" cap="none" normalizeH="0" baseline="0">
                        <a:ln>
                          <a:noFill/>
                        </a:ln>
                        <a:solidFill>
                          <a:schemeClr val="tx1"/>
                        </a:solidFill>
                        <a:effectLst/>
                        <a:latin typeface="Arial" charset="0"/>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51213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ytuł 1"/>
          <p:cNvSpPr>
            <a:spLocks noGrp="1" noChangeArrowheads="1"/>
          </p:cNvSpPr>
          <p:nvPr>
            <p:ph type="title"/>
          </p:nvPr>
        </p:nvSpPr>
        <p:spPr/>
        <p:txBody>
          <a:bodyPr/>
          <a:lstStyle/>
          <a:p>
            <a:r>
              <a:rPr lang="pl-PL" altLang="pl-PL" sz="2800"/>
              <a:t>CHARAKTERYSTYKA KODEKSU KARNEGO 1932 R.</a:t>
            </a:r>
          </a:p>
        </p:txBody>
      </p:sp>
      <p:sp>
        <p:nvSpPr>
          <p:cNvPr id="75779" name="Symbol zastępczy zawartości 2"/>
          <p:cNvSpPr>
            <a:spLocks noGrp="1" noChangeArrowheads="1"/>
          </p:cNvSpPr>
          <p:nvPr>
            <p:ph idx="1"/>
          </p:nvPr>
        </p:nvSpPr>
        <p:spPr/>
        <p:txBody>
          <a:bodyPr/>
          <a:lstStyle/>
          <a:p>
            <a:r>
              <a:rPr lang="pl-PL" altLang="pl-PL"/>
              <a:t>Dzieło J. Makarewicza, W. Makowskiego, A. Mogilnickiegoi E. S. Rappaporta</a:t>
            </a:r>
          </a:p>
          <a:p>
            <a:r>
              <a:rPr lang="pl-PL" altLang="pl-PL"/>
              <a:t>Wpływ doktryny klasycznej i socjologicznej: równość wobec prawa, humanitaryzm, zasady subiektywizmu i indywidualizacji odpowiedzialności karnej, przewidziano środki zabezpieczające, w odniesieniu do kar dość surowy, liberalizm w zakresie okoliczności ograniczających odpowiedzialność karną albo wykluczających winę</a:t>
            </a:r>
          </a:p>
          <a:p>
            <a:r>
              <a:rPr lang="pl-PL" altLang="pl-PL"/>
              <a:t>Charakter syntetyczny -295 art.</a:t>
            </a:r>
          </a:p>
          <a:p>
            <a:r>
              <a:rPr lang="pl-PL" altLang="pl-PL"/>
              <a:t>Część ogólna i szczegółowa</a:t>
            </a:r>
          </a:p>
          <a:p>
            <a:endParaRPr lang="pl-PL" altLang="pl-PL"/>
          </a:p>
          <a:p>
            <a:endParaRPr lang="pl-PL" altLang="pl-PL" sz="2400"/>
          </a:p>
        </p:txBody>
      </p:sp>
    </p:spTree>
    <p:extLst>
      <p:ext uri="{BB962C8B-B14F-4D97-AF65-F5344CB8AC3E}">
        <p14:creationId xmlns:p14="http://schemas.microsoft.com/office/powerpoint/2010/main" val="127694745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33</TotalTime>
  <Words>1042</Words>
  <Application>Microsoft Office PowerPoint</Application>
  <PresentationFormat>Panoramiczny</PresentationFormat>
  <Paragraphs>163</Paragraphs>
  <Slides>18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18</vt:i4>
      </vt:variant>
    </vt:vector>
  </HeadingPairs>
  <TitlesOfParts>
    <vt:vector size="21" baseType="lpstr">
      <vt:lpstr>Arial</vt:lpstr>
      <vt:lpstr>Franklin Gothic Book</vt:lpstr>
      <vt:lpstr>Crop</vt:lpstr>
      <vt:lpstr>Historia prawa ii rzeczypospolitej (1918-1939)</vt:lpstr>
      <vt:lpstr> KOMISJA KODYFIKACYJNA</vt:lpstr>
      <vt:lpstr> KOMISJA KODYFIKACYJNA</vt:lpstr>
      <vt:lpstr>Franciszek Ksawery Fierich (1860-1928)</vt:lpstr>
      <vt:lpstr>BOLESŁAW POHORECKI (1878-1940)</vt:lpstr>
      <vt:lpstr>Prezentacja programu PowerPoint</vt:lpstr>
      <vt:lpstr>Prezentacja programu PowerPoint</vt:lpstr>
      <vt:lpstr>Prezentacja programu PowerPoint</vt:lpstr>
      <vt:lpstr>CHARAKTERYSTYKA KODEKSU KARNEGO 1932 R.</vt:lpstr>
      <vt:lpstr>CHARAKTERYSTYKA KODEKSU KARNEGO 1932 R.</vt:lpstr>
      <vt:lpstr>Kodeks karny 1932</vt:lpstr>
      <vt:lpstr> Kodeks karny 1932</vt:lpstr>
      <vt:lpstr> Kodeks karny 1932</vt:lpstr>
      <vt:lpstr> Kodeks karny 1932</vt:lpstr>
      <vt:lpstr> Kodeks karny 1932</vt:lpstr>
      <vt:lpstr>Prezentacja programu PowerPoint</vt:lpstr>
      <vt:lpstr>Prezentacja programu PowerPoint</vt:lpstr>
      <vt:lpstr>SĄDOWNICTWO ADMINISTRACYJNE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prawa ii rzeczypospolitej (1918-1939)</dc:title>
  <dc:creator>wpia</dc:creator>
  <cp:lastModifiedBy>wpia</cp:lastModifiedBy>
  <cp:revision>8</cp:revision>
  <dcterms:created xsi:type="dcterms:W3CDTF">2019-06-05T07:57:42Z</dcterms:created>
  <dcterms:modified xsi:type="dcterms:W3CDTF">2019-06-08T04:59:38Z</dcterms:modified>
</cp:coreProperties>
</file>